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6" r:id="rId5"/>
    <p:sldId id="264" r:id="rId6"/>
    <p:sldId id="259" r:id="rId7"/>
    <p:sldId id="262" r:id="rId8"/>
    <p:sldId id="267" r:id="rId9"/>
    <p:sldId id="265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BA1"/>
    <a:srgbClr val="BC637C"/>
    <a:srgbClr val="766D6B"/>
    <a:srgbClr val="AEAAA7"/>
    <a:srgbClr val="4A7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6314" autoAdjust="0"/>
  </p:normalViewPr>
  <p:slideViewPr>
    <p:cSldViewPr snapToGrid="0">
      <p:cViewPr varScale="1">
        <p:scale>
          <a:sx n="83" d="100"/>
          <a:sy n="83" d="100"/>
        </p:scale>
        <p:origin x="595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49421-B439-491F-B032-66975F8039A5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E9D3A-CE92-49B1-88DB-77195FDE12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84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25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61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05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08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343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1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28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21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291-1B9B-4D86-8DB7-90C38C97E3EA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1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291-1B9B-4D86-8DB7-90C38C97E3EA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14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291-1B9B-4D86-8DB7-90C38C97E3EA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20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291-1B9B-4D86-8DB7-90C38C97E3EA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19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291-1B9B-4D86-8DB7-90C38C97E3EA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90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291-1B9B-4D86-8DB7-90C38C97E3EA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0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291-1B9B-4D86-8DB7-90C38C97E3EA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0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291-1B9B-4D86-8DB7-90C38C97E3EA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77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291-1B9B-4D86-8DB7-90C38C97E3EA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11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291-1B9B-4D86-8DB7-90C38C97E3EA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01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291-1B9B-4D86-8DB7-90C38C97E3EA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07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9F291-1B9B-4D86-8DB7-90C38C97E3EA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00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24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25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04" y="1256979"/>
            <a:ext cx="3306802" cy="26644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582" y="-293309"/>
            <a:ext cx="4637275" cy="26337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2" y="2446288"/>
            <a:ext cx="2668298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87" y="1938099"/>
            <a:ext cx="3707987" cy="49084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853" y="3133510"/>
            <a:ext cx="1166622" cy="7713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05" y="6403867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09" y="6040698"/>
            <a:ext cx="1003998" cy="5484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5221" y="171328"/>
            <a:ext cx="3079632" cy="174911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64" y="430901"/>
            <a:ext cx="2668298" cy="1507198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5677274" y="4107039"/>
            <a:ext cx="50321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spc="-3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教學領域會議</a:t>
            </a:r>
            <a:endParaRPr lang="zh-CN" altLang="en-US" sz="6600" spc="-300" dirty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163069" y="1698812"/>
            <a:ext cx="2286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spc="-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8000"/>
                    </a:prstClr>
                  </a:outerShdw>
                </a:effectLst>
                <a:latin typeface="汉仪小麦体简" panose="00020600040101010101" pitchFamily="18" charset="-122"/>
                <a:ea typeface="汉仪小麦体简" panose="00020600040101010101" pitchFamily="18" charset="-122"/>
              </a:rPr>
              <a:t>109</a:t>
            </a:r>
            <a:endParaRPr lang="en-US" altLang="zh-CN" sz="9600" spc="-3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58000"/>
                  </a:prstClr>
                </a:outerShdw>
              </a:effectLst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941256" y="2294340"/>
            <a:ext cx="259605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500" spc="-300" dirty="0" smtClean="0">
                <a:solidFill>
                  <a:srgbClr val="BC637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學年度</a:t>
            </a:r>
            <a:endParaRPr lang="en-US" altLang="zh-CN" sz="6500" spc="-300" dirty="0" smtClean="0">
              <a:solidFill>
                <a:srgbClr val="BC637C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37" name="文本框 40"/>
          <p:cNvSpPr txBox="1"/>
          <p:nvPr/>
        </p:nvSpPr>
        <p:spPr>
          <a:xfrm>
            <a:off x="7913721" y="5245671"/>
            <a:ext cx="273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spc="-300" dirty="0" smtClean="0">
                <a:solidFill>
                  <a:srgbClr val="BC637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輔導活動</a:t>
            </a:r>
            <a:endParaRPr lang="en-US" altLang="zh-CN" sz="5000" spc="-300" dirty="0" smtClean="0">
              <a:solidFill>
                <a:srgbClr val="BC637C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67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94" y="2478084"/>
            <a:ext cx="1839383" cy="12161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218" y="2688915"/>
            <a:ext cx="2394602" cy="3829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16995" y="2274435"/>
            <a:ext cx="8851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pc="-300" dirty="0" smtClean="0">
                <a:solidFill>
                  <a:srgbClr val="BC637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1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07" y="3408708"/>
            <a:ext cx="2355661" cy="13306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07197" y="3338889"/>
            <a:ext cx="8851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pc="-3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126461" y="2509870"/>
            <a:ext cx="8851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pc="-300" dirty="0" smtClean="0">
                <a:solidFill>
                  <a:srgbClr val="BC637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26477" y="3917575"/>
            <a:ext cx="677108" cy="26956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spc="-3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第二次段考成果</a:t>
            </a:r>
            <a:endParaRPr lang="zh-CN" altLang="en-US" sz="3200" spc="-300" dirty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53085" y="73981"/>
            <a:ext cx="1661993" cy="34394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spc="-300" dirty="0" smtClean="0">
                <a:solidFill>
                  <a:srgbClr val="BC637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第二次至第三次段考</a:t>
            </a:r>
            <a:endParaRPr lang="en-US" altLang="zh-TW" sz="3200" spc="-300" dirty="0" smtClean="0">
              <a:solidFill>
                <a:srgbClr val="BC637C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3200" spc="-300" dirty="0">
                <a:solidFill>
                  <a:srgbClr val="BC637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課程規劃</a:t>
            </a:r>
            <a:endParaRPr lang="zh-CN" altLang="en-US" sz="3200" spc="-300" dirty="0">
              <a:solidFill>
                <a:srgbClr val="BC637C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34522" y="662865"/>
            <a:ext cx="1661993" cy="17883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spc="-3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曼曼</a:t>
            </a:r>
            <a:r>
              <a:rPr lang="en-US" altLang="zh-TW" sz="3200" spc="-3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&amp;</a:t>
            </a:r>
            <a:r>
              <a:rPr lang="zh-TW" altLang="en-US" sz="3200" spc="-3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無念</a:t>
            </a:r>
            <a:endParaRPr lang="en-US" altLang="zh-TW" sz="3200" spc="-300" dirty="0" smtClean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TW" sz="3200" spc="-3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IEP</a:t>
            </a:r>
            <a:r>
              <a:rPr lang="zh-TW" altLang="en-US" sz="3200" spc="-3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計畫</a:t>
            </a:r>
            <a:endParaRPr lang="zh-CN" altLang="en-US" sz="3200" spc="-300" dirty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58" y="5205991"/>
            <a:ext cx="286557" cy="4666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77" y="4739312"/>
            <a:ext cx="286557" cy="4666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3580" y="3774730"/>
            <a:ext cx="214291" cy="34898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03" y="4711014"/>
            <a:ext cx="330065" cy="52327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717" y="5958527"/>
            <a:ext cx="286422" cy="4664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50900" y="3164395"/>
            <a:ext cx="214291" cy="34898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667" y="3447195"/>
            <a:ext cx="228177" cy="3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61937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69" y="589907"/>
            <a:ext cx="7447449" cy="2894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17" y="1034172"/>
            <a:ext cx="2668298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16" y="2557470"/>
            <a:ext cx="3188345" cy="422060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91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095" y="574894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219064" y="1227935"/>
            <a:ext cx="63786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第二次段考成果</a:t>
            </a:r>
            <a:endParaRPr lang="en-US" altLang="zh-CN" sz="7200" b="1" spc="-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341461" y="938675"/>
            <a:ext cx="8851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BC637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1</a:t>
            </a:r>
          </a:p>
        </p:txBody>
      </p:sp>
      <p:pic>
        <p:nvPicPr>
          <p:cNvPr id="13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03" y="3656737"/>
            <a:ext cx="1884416" cy="256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32831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07" y="219754"/>
            <a:ext cx="2279637" cy="15071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5" y="2933032"/>
            <a:ext cx="392404" cy="6390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16" y="6242887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20" y="5879718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5954255" y="652274"/>
            <a:ext cx="3647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spc="-300" dirty="0" smtClean="0">
                <a:solidFill>
                  <a:srgbClr val="BC637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我的生活規劃</a:t>
            </a:r>
            <a:endParaRPr lang="en-US" altLang="zh-CN" sz="4800" spc="-300" dirty="0" smtClean="0">
              <a:solidFill>
                <a:srgbClr val="BC637C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228221" y="124257"/>
            <a:ext cx="8851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b="1" spc="-3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1</a:t>
            </a:r>
            <a:endParaRPr lang="en-US" altLang="zh-CN" sz="9600" b="1" spc="-300" dirty="0" smtClean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436" y="2771946"/>
            <a:ext cx="2668298" cy="15071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94" y="652274"/>
            <a:ext cx="3696861" cy="297870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917068" y="456131"/>
            <a:ext cx="142378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600" b="1" spc="-300" dirty="0" smtClean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364755" y="2022937"/>
            <a:ext cx="4421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觀看每個階段自我</a:t>
            </a:r>
            <a:endParaRPr lang="en-US" altLang="zh-TW" sz="2800" dirty="0" smtClean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為未來</a:t>
            </a:r>
            <a:r>
              <a:rPr lang="zh-TW" altLang="en-US" sz="28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做預設與期許</a:t>
            </a:r>
            <a:endParaRPr lang="en-US" altLang="zh-TW" sz="2800" dirty="0" smtClean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為自我增權賦能</a:t>
            </a:r>
            <a:endParaRPr lang="en-US" altLang="zh-CN" sz="1400" dirty="0" smtClean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42" y="3906738"/>
            <a:ext cx="2669044" cy="2831627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994" y="4027762"/>
            <a:ext cx="2511690" cy="203232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1789" y="4379832"/>
            <a:ext cx="1620366" cy="216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5976" y="4394173"/>
            <a:ext cx="1620366" cy="216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5498" y="4379832"/>
            <a:ext cx="162036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15726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" y="190479"/>
            <a:ext cx="2668298" cy="15071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123" y="5008736"/>
            <a:ext cx="392404" cy="6390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5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9" y="574894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904369" y="650683"/>
            <a:ext cx="3647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spc="-3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視障體驗課程</a:t>
            </a:r>
            <a:endParaRPr lang="en-US" altLang="zh-CN" sz="4800" spc="-300" dirty="0" smtClean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34700" y="94982"/>
            <a:ext cx="8851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BC637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1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3669" y="1481680"/>
            <a:ext cx="3700486" cy="35480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55" y="-645954"/>
            <a:ext cx="2835378" cy="453387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56683" y="1873568"/>
            <a:ext cx="36035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BC637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協力繩</a:t>
            </a:r>
            <a:endParaRPr lang="en-US" altLang="zh-TW" sz="2800" dirty="0" smtClean="0">
              <a:solidFill>
                <a:srgbClr val="BC637C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BC637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視</a:t>
            </a:r>
            <a:r>
              <a:rPr lang="zh-TW" altLang="en-US" sz="2800" dirty="0" smtClean="0">
                <a:solidFill>
                  <a:srgbClr val="BC637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障同胞的心情</a:t>
            </a:r>
            <a:endParaRPr lang="en-US" altLang="zh-TW" sz="2800" dirty="0" smtClean="0">
              <a:solidFill>
                <a:srgbClr val="BC637C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BC637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身邊的無障礙設施</a:t>
            </a:r>
            <a:endParaRPr lang="en-US" altLang="zh-TW" sz="2800" dirty="0" smtClean="0">
              <a:solidFill>
                <a:srgbClr val="BC637C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10"/>
          <a:srcRect t="43465"/>
          <a:stretch/>
        </p:blipFill>
        <p:spPr>
          <a:xfrm>
            <a:off x="2098291" y="4769184"/>
            <a:ext cx="2879350" cy="122115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11"/>
          <a:srcRect t="41014" b="5606"/>
          <a:stretch/>
        </p:blipFill>
        <p:spPr>
          <a:xfrm>
            <a:off x="5732819" y="4824192"/>
            <a:ext cx="2879350" cy="11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84185"/>
      </p:ext>
    </p:extLst>
  </p:cSld>
  <p:clrMapOvr>
    <a:masterClrMapping/>
  </p:clrMapOvr>
  <p:transition spd="med" advClick="0" advTm="5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6305555" y="3747767"/>
            <a:ext cx="1478548" cy="14326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4532058" y="4010482"/>
            <a:ext cx="1341210" cy="12995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87" y="1482639"/>
            <a:ext cx="4481784" cy="2894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29" y="814840"/>
            <a:ext cx="2279637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02" y="3110959"/>
            <a:ext cx="1959028" cy="19342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714" y="2944147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152" y="4461984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28" y="4201016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18" y="2704933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2" y="6415456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36" y="6052287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676377" y="2042794"/>
            <a:ext cx="3108543" cy="1359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課程</a:t>
            </a:r>
            <a:r>
              <a:rPr lang="zh-TW" altLang="en-US" sz="60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規劃</a:t>
            </a:r>
            <a:endParaRPr lang="zh-CN" altLang="en-US" sz="60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187843" y="719343"/>
            <a:ext cx="8851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2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166" y="2120667"/>
            <a:ext cx="2668298" cy="15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17541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3775546" y="4991324"/>
            <a:ext cx="1478548" cy="1432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8039946" y="1315802"/>
            <a:ext cx="2501587" cy="1841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7" y="176263"/>
            <a:ext cx="2668298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1" y="3037498"/>
            <a:ext cx="2712390" cy="35905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09" y="4166539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58" y="2645665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120" y="3946318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02" y="2010715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5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9" y="574894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925830" y="636467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spc="-3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服務學習</a:t>
            </a:r>
            <a:endParaRPr lang="en-US" altLang="zh-CN" sz="4800" spc="-300" dirty="0" smtClean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56161" y="80766"/>
            <a:ext cx="8851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b="1" spc="-300" dirty="0" smtClean="0">
                <a:solidFill>
                  <a:srgbClr val="BC637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2</a:t>
            </a:r>
            <a:endParaRPr lang="en-US" altLang="zh-CN" sz="9600" b="1" spc="-300" dirty="0" smtClean="0">
              <a:solidFill>
                <a:srgbClr val="BC637C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2" name="云形标注 1"/>
          <p:cNvSpPr/>
          <p:nvPr/>
        </p:nvSpPr>
        <p:spPr>
          <a:xfrm>
            <a:off x="2564752" y="1646823"/>
            <a:ext cx="6580350" cy="4408835"/>
          </a:xfrm>
          <a:prstGeom prst="cloudCallout">
            <a:avLst>
              <a:gd name="adj1" fmla="val 61921"/>
              <a:gd name="adj2" fmla="val 5732"/>
            </a:avLst>
          </a:prstGeom>
          <a:solidFill>
            <a:schemeClr val="bg1"/>
          </a:solidFill>
          <a:ln w="19050">
            <a:solidFill>
              <a:srgbClr val="609B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2540991" y="5099162"/>
            <a:ext cx="1341210" cy="12995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75" y="4779830"/>
            <a:ext cx="1537048" cy="15175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46535" y="2142980"/>
            <a:ext cx="5414566" cy="307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zh-TW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zh-TW" altLang="en-US" sz="2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服務學習課程培養學生社會關懷情操與利他行為之養成。</a:t>
            </a:r>
          </a:p>
          <a:p>
            <a:pPr fontAlgn="base">
              <a:lnSpc>
                <a:spcPct val="150000"/>
              </a:lnSpc>
            </a:pPr>
            <a:r>
              <a:rPr lang="en-US" altLang="zh-TW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擴展</a:t>
            </a:r>
            <a:r>
              <a:rPr lang="zh-TW" altLang="en-US" sz="2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學習場域運用，培育學生參與公共事務的意願及熱忱。</a:t>
            </a:r>
          </a:p>
          <a:p>
            <a:pPr fontAlgn="base">
              <a:lnSpc>
                <a:spcPct val="150000"/>
              </a:lnSpc>
            </a:pPr>
            <a:r>
              <a:rPr lang="en-US" altLang="zh-TW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zh-TW" altLang="en-US" sz="2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統整課程融入反思機制來肯定自我，發展正向概念。</a:t>
            </a:r>
          </a:p>
        </p:txBody>
      </p:sp>
      <p:pic>
        <p:nvPicPr>
          <p:cNvPr id="1026" name="Picture 2" descr="「爺爺的肉丸子」的圖片搜尋結果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8" y="3653310"/>
            <a:ext cx="2319862" cy="309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58636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6305555" y="3747767"/>
            <a:ext cx="1478548" cy="14326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4532058" y="4010482"/>
            <a:ext cx="1341210" cy="12995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87" y="1482639"/>
            <a:ext cx="4481784" cy="2894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31" y="729040"/>
            <a:ext cx="2279637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02" y="3110959"/>
            <a:ext cx="1959028" cy="19342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714" y="2944147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152" y="4461984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28" y="4201016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18" y="2704933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2" y="6415456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36" y="6052287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897655" y="1770117"/>
            <a:ext cx="2377574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00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小麦体简" panose="00020600040101010101" pitchFamily="18" charset="-122"/>
                <a:ea typeface="汉仪小麦体简" panose="00020600040101010101" pitchFamily="18" charset="-122"/>
              </a:rPr>
              <a:t>IEP</a:t>
            </a:r>
            <a:endParaRPr lang="zh-CN" altLang="en-US" sz="100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974645" y="633543"/>
            <a:ext cx="8851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3</a:t>
            </a:r>
            <a:endParaRPr lang="en-US" altLang="zh-CN" sz="9600" b="1" spc="-300" dirty="0" smtClean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166" y="2120667"/>
            <a:ext cx="2668298" cy="15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1580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2" y="3892788"/>
            <a:ext cx="2174489" cy="29652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10895967" y="4622498"/>
            <a:ext cx="1478548" cy="14326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4015">
            <a:off x="-724677" y="52718"/>
            <a:ext cx="2294717" cy="18412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9564656" y="5369184"/>
            <a:ext cx="1341210" cy="1299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80" y="0"/>
            <a:ext cx="2279637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82" y="4336020"/>
            <a:ext cx="1959028" cy="19342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16" y="6242887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072" y="6309520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5231651" y="478261"/>
            <a:ext cx="4060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spc="-300" dirty="0" smtClean="0">
                <a:solidFill>
                  <a:srgbClr val="BC637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曼曼、無念</a:t>
            </a:r>
            <a:r>
              <a:rPr lang="en-US" altLang="zh-TW" sz="4800" spc="-300" dirty="0" smtClean="0">
                <a:solidFill>
                  <a:srgbClr val="BC637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IEP</a:t>
            </a:r>
            <a:endParaRPr lang="en-US" altLang="zh-CN" sz="4800" spc="-300" dirty="0" smtClean="0">
              <a:solidFill>
                <a:srgbClr val="BC637C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049094" y="-95497"/>
            <a:ext cx="8851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3</a:t>
            </a:r>
            <a:endParaRPr lang="en-US" altLang="zh-CN" sz="9600" b="1" spc="-300" dirty="0" smtClean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15871" y="2427037"/>
            <a:ext cx="34533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曼曼</a:t>
            </a:r>
            <a:endParaRPr lang="en-US" altLang="zh-CN" sz="2800" dirty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1.</a:t>
            </a:r>
            <a:r>
              <a:rPr lang="zh-TW" altLang="en-US" sz="20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課堂課堂表現活潑，能積極投入課堂。</a:t>
            </a:r>
            <a:endParaRPr lang="en-US" altLang="zh-TW" sz="2000" dirty="0" smtClean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2.</a:t>
            </a:r>
            <a:r>
              <a:rPr lang="zh-TW" altLang="en-US" sz="20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對於好奇的有一探究竟的精神。</a:t>
            </a:r>
            <a:endParaRPr lang="en-US" altLang="zh-TW" sz="2000" dirty="0" smtClean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1400" dirty="0"/>
              <a:t/>
            </a:r>
            <a:br>
              <a:rPr lang="zh-TW" altLang="en-US" sz="1400" dirty="0"/>
            </a:br>
            <a:endParaRPr lang="en-US" altLang="zh-CN" sz="1400" dirty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23" name="文本框 20"/>
          <p:cNvSpPr txBox="1"/>
          <p:nvPr/>
        </p:nvSpPr>
        <p:spPr>
          <a:xfrm>
            <a:off x="6615547" y="2427037"/>
            <a:ext cx="382154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無念</a:t>
            </a:r>
            <a:endParaRPr lang="en-US" altLang="zh-CN" sz="2800" dirty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1.</a:t>
            </a:r>
            <a:r>
              <a:rPr lang="zh-TW" altLang="en-US" sz="2000" dirty="0" smtClean="0">
                <a:solidFill>
                  <a:srgbClr val="609BA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積極的想做表現，但仍容易分心，須適時提醒。</a:t>
            </a:r>
            <a:endParaRPr lang="en-US" altLang="zh-TW" sz="2000" dirty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 smtClean="0">
                <a:solidFill>
                  <a:srgbClr val="609BA1"/>
                </a:solidFill>
                <a:ea typeface="汉仪小麦体简" panose="00020600040101010101" pitchFamily="18" charset="-122"/>
              </a:rPr>
              <a:t>2.</a:t>
            </a:r>
            <a:r>
              <a:rPr lang="zh-TW" altLang="en-US" sz="2000" dirty="0" smtClean="0">
                <a:solidFill>
                  <a:srgbClr val="609BA1"/>
                </a:solidFill>
                <a:ea typeface="汉仪小麦体简" panose="00020600040101010101" pitchFamily="18" charset="-122"/>
              </a:rPr>
              <a:t>課堂中相較其他同學，較無法融入團體中，仍有部分距離。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endParaRPr lang="en-US" altLang="zh-CN" sz="1400" dirty="0">
              <a:solidFill>
                <a:srgbClr val="609BA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2570897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222</Words>
  <Application>Microsoft Office PowerPoint</Application>
  <PresentationFormat>寬螢幕</PresentationFormat>
  <Paragraphs>52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宋体</vt:lpstr>
      <vt:lpstr>汉仪小麦体简</vt:lpstr>
      <vt:lpstr>新細明體</vt:lpstr>
      <vt:lpstr>標楷體</vt:lpstr>
      <vt:lpstr>Arial</vt:lpstr>
      <vt:lpstr>Calibri</vt:lpstr>
      <vt:lpstr>Calibri Light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lin</cp:lastModifiedBy>
  <cp:revision>59</cp:revision>
  <dcterms:created xsi:type="dcterms:W3CDTF">2017-03-26T08:36:41Z</dcterms:created>
  <dcterms:modified xsi:type="dcterms:W3CDTF">2020-12-06T15:47:16Z</dcterms:modified>
</cp:coreProperties>
</file>