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91" r:id="rId4"/>
    <p:sldId id="277" r:id="rId5"/>
    <p:sldId id="293" r:id="rId6"/>
    <p:sldId id="289" r:id="rId7"/>
    <p:sldId id="290" r:id="rId8"/>
    <p:sldId id="280" r:id="rId9"/>
    <p:sldId id="292" r:id="rId10"/>
    <p:sldId id="271" r:id="rId11"/>
    <p:sldId id="275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D9F3-B79E-48DD-B8E6-150417D197FA}" type="datetimeFigureOut">
              <a:rPr lang="zh-TW" altLang="en-US" smtClean="0"/>
              <a:t>2021/6/24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5278A5C-44A2-4B1F-BD4A-17473CA7DF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29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D9F3-B79E-48DD-B8E6-150417D197FA}" type="datetimeFigureOut">
              <a:rPr lang="zh-TW" altLang="en-US" smtClean="0"/>
              <a:t>2021/6/24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8A5C-44A2-4B1F-BD4A-17473CA7DF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61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D9F3-B79E-48DD-B8E6-150417D197FA}" type="datetimeFigureOut">
              <a:rPr lang="zh-TW" altLang="en-US" smtClean="0"/>
              <a:t>2021/6/24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8A5C-44A2-4B1F-BD4A-17473CA7DF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237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D9F3-B79E-48DD-B8E6-150417D197FA}" type="datetimeFigureOut">
              <a:rPr lang="zh-TW" altLang="en-US" smtClean="0"/>
              <a:t>2021/6/24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8A5C-44A2-4B1F-BD4A-17473CA7DF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761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EB0D9F3-B79E-48DD-B8E6-150417D197FA}" type="datetimeFigureOut">
              <a:rPr lang="zh-TW" altLang="en-US" smtClean="0"/>
              <a:t>2021/6/24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5278A5C-44A2-4B1F-BD4A-17473CA7DF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68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D9F3-B79E-48DD-B8E6-150417D197FA}" type="datetimeFigureOut">
              <a:rPr lang="zh-TW" altLang="en-US" smtClean="0"/>
              <a:t>2021/6/24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8A5C-44A2-4B1F-BD4A-17473CA7DF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74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D9F3-B79E-48DD-B8E6-150417D197FA}" type="datetimeFigureOut">
              <a:rPr lang="zh-TW" altLang="en-US" smtClean="0"/>
              <a:t>2021/6/24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8A5C-44A2-4B1F-BD4A-17473CA7DF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24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D9F3-B79E-48DD-B8E6-150417D197FA}" type="datetimeFigureOut">
              <a:rPr lang="zh-TW" altLang="en-US" smtClean="0"/>
              <a:t>2021/6/24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8A5C-44A2-4B1F-BD4A-17473CA7DF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55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D9F3-B79E-48DD-B8E6-150417D197FA}" type="datetimeFigureOut">
              <a:rPr lang="zh-TW" altLang="en-US" smtClean="0"/>
              <a:t>2021/6/24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8A5C-44A2-4B1F-BD4A-17473CA7DF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9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D9F3-B79E-48DD-B8E6-150417D197FA}" type="datetimeFigureOut">
              <a:rPr lang="zh-TW" altLang="en-US" smtClean="0"/>
              <a:t>2021/6/24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8A5C-44A2-4B1F-BD4A-17473CA7DF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9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D9F3-B79E-48DD-B8E6-150417D197FA}" type="datetimeFigureOut">
              <a:rPr lang="zh-TW" altLang="en-US" smtClean="0"/>
              <a:t>2021/6/24</a:t>
            </a:fld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8A5C-44A2-4B1F-BD4A-17473CA7DF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158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EB0D9F3-B79E-48DD-B8E6-150417D197FA}" type="datetimeFigureOut">
              <a:rPr lang="zh-TW" altLang="en-US" smtClean="0"/>
              <a:t>2021/6/24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5278A5C-44A2-4B1F-BD4A-17473CA7DF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27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9F7597-D0E5-4356-9E5E-7748EB480F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TW" sz="6000" b="1" dirty="0"/>
              <a:t>109</a:t>
            </a:r>
            <a:r>
              <a:rPr lang="zh-TW" altLang="en-US" sz="6000" b="1" dirty="0"/>
              <a:t>學年度第二學期</a:t>
            </a:r>
            <a:br>
              <a:rPr lang="en-US" altLang="zh-TW" sz="6000" b="1" dirty="0"/>
            </a:br>
            <a:r>
              <a:rPr lang="zh-TW" altLang="en-US" sz="6000" b="1" dirty="0"/>
              <a:t>領域會議</a:t>
            </a:r>
            <a:br>
              <a:rPr lang="zh-TW" altLang="en-US" sz="6000" b="1"/>
            </a:br>
            <a:r>
              <a:rPr lang="zh-TW" altLang="en-US" sz="4400" b="1"/>
              <a:t>英文科</a:t>
            </a:r>
            <a:endParaRPr lang="zh-TW" altLang="en-US" sz="4400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A58F748-532F-4B9A-BD47-B75DFBCB5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0029" y="4544139"/>
            <a:ext cx="2509045" cy="953613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報告人</a:t>
            </a:r>
            <a:r>
              <a:rPr lang="en-US" altLang="zh-TW" sz="2400" dirty="0"/>
              <a:t>:</a:t>
            </a:r>
            <a:r>
              <a:rPr lang="zh-TW" altLang="en-US" sz="2400" dirty="0"/>
              <a:t>楊幸甄</a:t>
            </a:r>
            <a:endParaRPr lang="en-US" altLang="zh-TW" sz="2400" dirty="0"/>
          </a:p>
          <a:p>
            <a:r>
              <a:rPr lang="zh-TW" altLang="en-US" sz="2400" dirty="0"/>
              <a:t>日期</a:t>
            </a:r>
            <a:r>
              <a:rPr lang="en-US" altLang="zh-TW" sz="2400" dirty="0"/>
              <a:t>:110/4/19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739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zh-TW" altLang="en-US" sz="4800" dirty="0"/>
              <a:t>教學輔導計畫報告</a:t>
            </a:r>
            <a:r>
              <a:rPr lang="en-US" altLang="zh-TW" sz="4800" dirty="0"/>
              <a:t>-</a:t>
            </a:r>
            <a:r>
              <a:rPr lang="zh-TW" altLang="en-US" sz="4800" dirty="0"/>
              <a:t>曼曼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zh-TW" altLang="en-US" sz="1800" b="1" dirty="0"/>
              <a:t>學習狀況：</a:t>
            </a:r>
          </a:p>
          <a:p>
            <a:pPr marL="0" indent="0">
              <a:buNone/>
            </a:pPr>
            <a:r>
              <a:rPr lang="zh-TW" altLang="en-US" sz="1800" b="1" dirty="0"/>
              <a:t>資質與態度：</a:t>
            </a:r>
            <a:r>
              <a:rPr lang="zh-TW" altLang="en-US" sz="1800" dirty="0"/>
              <a:t>曼曼很積極學習英文，也是最不害怕唸英文的學生，在英檢班能感受到他對自己的期許。</a:t>
            </a:r>
            <a:endParaRPr lang="en-US" altLang="zh-TW" sz="1800" dirty="0"/>
          </a:p>
          <a:p>
            <a:pPr marL="0" indent="0">
              <a:buNone/>
            </a:pPr>
            <a:r>
              <a:rPr lang="zh-TW" altLang="en-US" sz="1800" b="1" dirty="0">
                <a:solidFill>
                  <a:prstClr val="black"/>
                </a:solidFill>
              </a:rPr>
              <a:t>學習成果</a:t>
            </a:r>
            <a:r>
              <a:rPr lang="zh-TW" altLang="en-US" sz="1800" b="1" dirty="0"/>
              <a:t>：</a:t>
            </a:r>
            <a:r>
              <a:rPr lang="zh-TW" altLang="en-US" sz="1800" dirty="0"/>
              <a:t>這次段考成績是全部學生最好的，整體表現不錯，但是會因為粗心而犯小錯。 </a:t>
            </a:r>
            <a:endParaRPr lang="en-US" altLang="zh-TW" sz="1800" dirty="0"/>
          </a:p>
          <a:p>
            <a:r>
              <a:rPr lang="zh-TW" altLang="en-US" sz="1800" b="1" dirty="0"/>
              <a:t>策略調整：</a:t>
            </a:r>
          </a:p>
          <a:p>
            <a:pPr marL="0" indent="0">
              <a:buNone/>
            </a:pPr>
            <a:r>
              <a:rPr lang="zh-TW" altLang="en-US" sz="1800" b="1" dirty="0"/>
              <a:t>學習要求：</a:t>
            </a:r>
            <a:r>
              <a:rPr lang="zh-TW" altLang="en-US" sz="1800" dirty="0"/>
              <a:t>持續養成接觸英文的習慣，並將能力擴大到主動學習課外知識。</a:t>
            </a:r>
          </a:p>
          <a:p>
            <a:pPr marL="0" indent="0">
              <a:buNone/>
            </a:pPr>
            <a:r>
              <a:rPr lang="zh-TW" altLang="en-US" sz="1800" b="1" dirty="0"/>
              <a:t>訂定目標：</a:t>
            </a:r>
            <a:r>
              <a:rPr lang="zh-TW" altLang="en-US" sz="1800" dirty="0"/>
              <a:t>給予更高的期許，一同設下下次段考的目標。</a:t>
            </a:r>
          </a:p>
          <a:p>
            <a:endParaRPr lang="zh-TW" altLang="en-US" sz="1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1768593"/>
            <a:ext cx="4800307" cy="359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7B7A58F-AA9B-483B-AE94-44EE6FE9F31F}"/>
              </a:ext>
            </a:extLst>
          </p:cNvPr>
          <p:cNvSpPr/>
          <p:nvPr/>
        </p:nvSpPr>
        <p:spPr>
          <a:xfrm>
            <a:off x="2100833" y="2961313"/>
            <a:ext cx="382308" cy="1510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004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zh-TW" altLang="en-US" sz="4800" dirty="0"/>
              <a:t>教學輔導計畫報告</a:t>
            </a:r>
            <a:r>
              <a:rPr lang="en-US" altLang="zh-TW" sz="4800" dirty="0"/>
              <a:t>-</a:t>
            </a:r>
            <a:r>
              <a:rPr lang="zh-TW" altLang="en-US" sz="4800" dirty="0"/>
              <a:t>頻頻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zh-TW" altLang="en-US" sz="1800" b="1" dirty="0"/>
              <a:t>學習狀況：</a:t>
            </a:r>
          </a:p>
          <a:p>
            <a:pPr marL="0" indent="0">
              <a:buNone/>
            </a:pPr>
            <a:r>
              <a:rPr lang="zh-TW" altLang="en-US" sz="1800" b="1" dirty="0"/>
              <a:t>資質與態度：</a:t>
            </a:r>
            <a:r>
              <a:rPr lang="zh-TW" altLang="en-US" sz="1800" dirty="0"/>
              <a:t>英文能力明顯與其他同儕相比落後很多，但是上課態度很好，非常認真筆記，願意學習也願意嘗試唸，甚至有曾經學過的英文用法，也會提問確認是不是這樣使用。</a:t>
            </a:r>
          </a:p>
          <a:p>
            <a:pPr marL="0" indent="0">
              <a:buNone/>
            </a:pPr>
            <a:r>
              <a:rPr lang="zh-TW" altLang="en-US" sz="1800" b="1" dirty="0"/>
              <a:t>學習成果：</a:t>
            </a:r>
            <a:r>
              <a:rPr lang="zh-TW" altLang="en-US" sz="1800" dirty="0"/>
              <a:t>段考表現是全部同學裡最低的，明顯未扎實複習上課筆記。</a:t>
            </a:r>
            <a:endParaRPr lang="en-US" altLang="zh-TW" sz="1800" dirty="0"/>
          </a:p>
          <a:p>
            <a:r>
              <a:rPr lang="zh-TW" altLang="en-US" sz="1800" b="1" dirty="0"/>
              <a:t>策略調整：</a:t>
            </a:r>
          </a:p>
          <a:p>
            <a:pPr marL="0" indent="0">
              <a:buNone/>
            </a:pPr>
            <a:r>
              <a:rPr lang="zh-TW" altLang="en-US" sz="1800" b="1" dirty="0"/>
              <a:t>學習要求：</a:t>
            </a:r>
            <a:r>
              <a:rPr lang="zh-TW" altLang="en-US" sz="1800" dirty="0"/>
              <a:t>直接點出缺乏複習的習慣，並要求實際行動，做每日晚自習規劃。</a:t>
            </a:r>
            <a:endParaRPr lang="en-US" altLang="zh-TW" sz="1800" dirty="0"/>
          </a:p>
          <a:p>
            <a:pPr marL="0" indent="0">
              <a:buNone/>
            </a:pPr>
            <a:r>
              <a:rPr lang="zh-TW" altLang="en-US" sz="1800" b="1" dirty="0"/>
              <a:t>訂定目標：</a:t>
            </a:r>
            <a:r>
              <a:rPr lang="zh-TW" altLang="en-US" sz="1800" dirty="0"/>
              <a:t>依據第一次段考狀況，訂定下次進步目標。</a:t>
            </a:r>
          </a:p>
          <a:p>
            <a:endParaRPr lang="zh-TW" altLang="en-US" sz="1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378" y="829608"/>
            <a:ext cx="3897324" cy="519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5097F4B-74CA-4BB4-BCA2-60C0817D4469}"/>
              </a:ext>
            </a:extLst>
          </p:cNvPr>
          <p:cNvSpPr/>
          <p:nvPr/>
        </p:nvSpPr>
        <p:spPr>
          <a:xfrm>
            <a:off x="2503504" y="3212982"/>
            <a:ext cx="692702" cy="2852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089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818A645-2267-4F2E-9342-266D4D1D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60390C-0E4C-4682-8246-AFA2E498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EBA87F4-FB8A-4D91-B3F3-DFA78E0C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2DB1D13-CA01-4401-8D49-7003F30B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858" y="4561188"/>
            <a:ext cx="10097686" cy="16224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38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Thanks for your attention!</a:t>
            </a:r>
            <a:br>
              <a:rPr lang="en-US" altLang="zh-TW" sz="38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</a:br>
            <a:endParaRPr lang="en-US" altLang="zh-TW" sz="3800" dirty="0">
              <a:blipFill dpi="0" rotWithShape="1">
                <a:blip r:embed="rId4">
                  <a:extLst/>
                </a:blip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012A90F-45C2-4C9B-BAF6-9CE1F546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3" b="38958"/>
          <a:stretch/>
        </p:blipFill>
        <p:spPr bwMode="auto">
          <a:xfrm>
            <a:off x="4317999" y="1484779"/>
            <a:ext cx="3556001" cy="138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75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BAF6C6A0-81A9-463C-9071-FD908CED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altLang="zh-TW" sz="4800" dirty="0">
                <a:solidFill>
                  <a:srgbClr val="FFFFFF"/>
                </a:solidFill>
              </a:rPr>
              <a:t>Easter</a:t>
            </a:r>
            <a:endParaRPr lang="zh-TW" altLang="en-US" sz="48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027154-0849-4125-9F43-E7DDB909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419" y="1240630"/>
            <a:ext cx="6229003" cy="48003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</a:rPr>
              <a:t>第一次段考前教學成果</a:t>
            </a:r>
          </a:p>
          <a:p>
            <a:r>
              <a:rPr lang="zh-TW" altLang="en-US" sz="3200" b="1" dirty="0"/>
              <a:t>地方介系詞用法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025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900" y="749300"/>
            <a:ext cx="10785348" cy="5422900"/>
          </a:xfrm>
        </p:spPr>
        <p:txBody>
          <a:bodyPr/>
          <a:lstStyle/>
          <a:p>
            <a:r>
              <a:rPr lang="zh-TW" altLang="en-US" dirty="0"/>
              <a:t>策略：主題式教學</a:t>
            </a:r>
            <a:endParaRPr lang="en-US" altLang="zh-TW" dirty="0"/>
          </a:p>
          <a:p>
            <a:pPr marL="457200" indent="-457200">
              <a:buFont typeface="+mj-lt"/>
              <a:buAutoNum type="arabicParenR"/>
            </a:pPr>
            <a:r>
              <a:rPr lang="zh-TW" altLang="en-US" dirty="0"/>
              <a:t>培養國際觀，藉課程瞭解文化習俗。</a:t>
            </a:r>
            <a:endParaRPr lang="en-US" altLang="zh-TW" dirty="0"/>
          </a:p>
          <a:p>
            <a:pPr marL="457200" indent="-457200">
              <a:buFont typeface="+mj-lt"/>
              <a:buAutoNum type="arabicParenR"/>
            </a:pPr>
            <a:r>
              <a:rPr lang="zh-TW" altLang="en-US" dirty="0"/>
              <a:t>尋蛋遊戲結合句型，趣味中學習。</a:t>
            </a:r>
            <a:endParaRPr lang="en-US" altLang="zh-TW" dirty="0"/>
          </a:p>
          <a:p>
            <a:pPr marL="457200" indent="-457200">
              <a:buFont typeface="+mj-lt"/>
              <a:buAutoNum type="arabicParenR"/>
            </a:pPr>
            <a:r>
              <a:rPr lang="zh-TW" altLang="en-US" dirty="0"/>
              <a:t>房間配置圖，融入生活情境。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/>
              <a:t>學習檢驗</a:t>
            </a:r>
            <a:endParaRPr lang="en-US" altLang="zh-TW" dirty="0"/>
          </a:p>
          <a:p>
            <a:pPr marL="457200" indent="-457200">
              <a:buFont typeface="+mj-lt"/>
              <a:buAutoNum type="arabicParenR"/>
            </a:pPr>
            <a:r>
              <a:rPr lang="zh-TW" altLang="en-US" dirty="0"/>
              <a:t>上台發表，口說檢測。</a:t>
            </a:r>
            <a:endParaRPr lang="en-US" altLang="zh-TW" dirty="0"/>
          </a:p>
          <a:p>
            <a:pPr marL="457200" indent="-457200">
              <a:buFont typeface="+mj-lt"/>
              <a:buAutoNum type="arabicParenR"/>
            </a:pPr>
            <a:r>
              <a:rPr lang="zh-TW" altLang="en-US" dirty="0"/>
              <a:t>學習單，紙筆測驗。</a:t>
            </a:r>
          </a:p>
          <a:p>
            <a:endParaRPr lang="zh-TW" altLang="en-US" dirty="0"/>
          </a:p>
        </p:txBody>
      </p:sp>
      <p:pic>
        <p:nvPicPr>
          <p:cNvPr id="3077" name="Picture 5" descr="E:\豐珠\課程計畫\課程計畫\109下\109下一段\照片\IMG_5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14" y="511994"/>
            <a:ext cx="3920155" cy="261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豐珠\課程計畫\課程計畫\109下\109下一段\照片\IMG_56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14" y="4352721"/>
            <a:ext cx="3302904" cy="22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:\豐珠\課程計畫\課程計畫\109下\109下一段\照片\IMG_56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96" y="4352721"/>
            <a:ext cx="3302905" cy="22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E:\豐珠\課程計畫\課程計畫\109下\109下一段\照片\IMG_56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18" y="4352721"/>
            <a:ext cx="3302905" cy="22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豐珠\課程計畫\課程計畫\109下\109下一段\照片\IMG_56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46" y="511994"/>
            <a:ext cx="3920156" cy="261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1F8C937-BF48-46A8-8FC5-BAF3E4D2C3FE}"/>
              </a:ext>
            </a:extLst>
          </p:cNvPr>
          <p:cNvSpPr/>
          <p:nvPr/>
        </p:nvSpPr>
        <p:spPr>
          <a:xfrm>
            <a:off x="2768367" y="4773336"/>
            <a:ext cx="385894" cy="922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641C8E-A4A0-478B-BD2A-43C37FFB2120}"/>
              </a:ext>
            </a:extLst>
          </p:cNvPr>
          <p:cNvSpPr/>
          <p:nvPr/>
        </p:nvSpPr>
        <p:spPr>
          <a:xfrm>
            <a:off x="6822199" y="4991449"/>
            <a:ext cx="385894" cy="922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AC88FB0-B4A9-4F0C-8EC6-3EFA7FC5BF66}"/>
              </a:ext>
            </a:extLst>
          </p:cNvPr>
          <p:cNvSpPr/>
          <p:nvPr/>
        </p:nvSpPr>
        <p:spPr>
          <a:xfrm>
            <a:off x="8865102" y="4681057"/>
            <a:ext cx="385894" cy="922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200B375-A7C0-4388-8E3A-129E8638A656}"/>
              </a:ext>
            </a:extLst>
          </p:cNvPr>
          <p:cNvSpPr/>
          <p:nvPr/>
        </p:nvSpPr>
        <p:spPr>
          <a:xfrm>
            <a:off x="5397432" y="4991449"/>
            <a:ext cx="385894" cy="922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607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BAF6C6A0-81A9-463C-9071-FD908CED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solidFill>
                  <a:srgbClr val="FFFFFF"/>
                </a:solidFill>
              </a:rPr>
              <a:t>合唱團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027154-0849-4125-9F43-E7DDB909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419" y="1028814"/>
            <a:ext cx="6229003" cy="48003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</a:rPr>
              <a:t>第一次段考前教學成果</a:t>
            </a:r>
          </a:p>
          <a:p>
            <a:r>
              <a:rPr lang="en-US" altLang="zh-TW" sz="3200" b="1" dirty="0"/>
              <a:t>Will You Teach Me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7510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3700" y="356685"/>
            <a:ext cx="11442700" cy="5814429"/>
          </a:xfrm>
        </p:spPr>
        <p:txBody>
          <a:bodyPr/>
          <a:lstStyle/>
          <a:p>
            <a:r>
              <a:rPr lang="zh-TW" altLang="en-US" dirty="0"/>
              <a:t>教學策略</a:t>
            </a:r>
          </a:p>
          <a:p>
            <a:pPr marL="457200" indent="-457200">
              <a:buFont typeface="+mj-lt"/>
              <a:buAutoNum type="arabicParenR"/>
            </a:pPr>
            <a:r>
              <a:rPr lang="zh-TW" altLang="en-US" dirty="0"/>
              <a:t>連結合唱課程：藉由熟悉的歌曲引起動機。</a:t>
            </a:r>
            <a:endParaRPr lang="en-US" altLang="zh-TW" dirty="0"/>
          </a:p>
          <a:p>
            <a:pPr marL="457200" indent="-457200">
              <a:buFont typeface="+mj-lt"/>
              <a:buAutoNum type="arabicParenR"/>
            </a:pPr>
            <a:r>
              <a:rPr lang="zh-TW" altLang="en-US" dirty="0"/>
              <a:t>翻譯中文：利用英文字典，查閱不會的單字，試著寫出中文翻譯，最後再提供中文翻譯作對照。</a:t>
            </a:r>
            <a:endParaRPr lang="en-US" altLang="zh-TW" dirty="0"/>
          </a:p>
          <a:p>
            <a:pPr marL="457200" indent="-457200">
              <a:buFont typeface="+mj-lt"/>
              <a:buAutoNum type="arabicParenR"/>
            </a:pPr>
            <a:r>
              <a:rPr lang="zh-TW" altLang="en-US" dirty="0"/>
              <a:t>體悟歌曲意義：帶領學生領略歌曲意境與層次。</a:t>
            </a:r>
            <a:endParaRPr lang="en-US" altLang="zh-TW" dirty="0"/>
          </a:p>
          <a:p>
            <a:pPr marL="457200" indent="-457200">
              <a:buFont typeface="+mj-lt"/>
              <a:buAutoNum type="arabicParenR"/>
            </a:pPr>
            <a:r>
              <a:rPr lang="zh-TW" altLang="en-US" dirty="0"/>
              <a:t>創作詞句：藉由體會歌詞意境，從自身發想創作屬於自己的詞句。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  <p:pic>
        <p:nvPicPr>
          <p:cNvPr id="2051" name="Picture 3" descr="E:\豐珠\課程計畫\課程計畫\109下\109下一段\照片\109第二學期_210413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t="5209" r="7761" b="5345"/>
          <a:stretch/>
        </p:blipFill>
        <p:spPr bwMode="auto">
          <a:xfrm>
            <a:off x="8572501" y="1629816"/>
            <a:ext cx="3614644" cy="522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豐珠\課程計畫\課程計畫\109下\109下一段\照片\109第二學期_210413_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19" y="2819796"/>
            <a:ext cx="2614945" cy="348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豐珠\課程計畫\課程計畫\109下\109下一段\照片\109第二學期_210413_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99" y="2819796"/>
            <a:ext cx="2614945" cy="348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:\豐珠\課程計畫\課程計畫\109下\109下一段\照片\109第二學期_210413_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" t="6318" r="4939" b="7762"/>
          <a:stretch/>
        </p:blipFill>
        <p:spPr bwMode="auto">
          <a:xfrm rot="21283572">
            <a:off x="5951096" y="4928427"/>
            <a:ext cx="2556059" cy="181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048024" y="3276996"/>
            <a:ext cx="26895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</a:pPr>
            <a:r>
              <a:rPr lang="zh-TW" altLang="en-US" sz="2000" dirty="0">
                <a:solidFill>
                  <a:prstClr val="black"/>
                </a:solidFill>
              </a:rPr>
              <a:t>學習檢驗</a:t>
            </a:r>
            <a:r>
              <a:rPr lang="en-US" altLang="zh-TW" sz="2000" dirty="0">
                <a:solidFill>
                  <a:prstClr val="black"/>
                </a:solidFill>
              </a:rPr>
              <a:t>-</a:t>
            </a:r>
            <a:r>
              <a:rPr lang="zh-TW" altLang="en-US" sz="2000" dirty="0">
                <a:solidFill>
                  <a:prstClr val="black"/>
                </a:solidFill>
              </a:rPr>
              <a:t>作品呈現</a:t>
            </a:r>
            <a:endParaRPr lang="en-US" altLang="zh-TW" sz="2000" dirty="0">
              <a:solidFill>
                <a:prstClr val="black"/>
              </a:solidFill>
            </a:endParaRPr>
          </a:p>
          <a:p>
            <a:pPr marL="457200" lvl="0" indent="-457200" defTabSz="91440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arenR"/>
            </a:pPr>
            <a:r>
              <a:rPr lang="zh-TW" altLang="en-US" sz="2000" dirty="0">
                <a:solidFill>
                  <a:prstClr val="black"/>
                </a:solidFill>
              </a:rPr>
              <a:t>正確使用句型。</a:t>
            </a:r>
            <a:endParaRPr lang="en-US" altLang="zh-TW" sz="2000" dirty="0">
              <a:solidFill>
                <a:prstClr val="black"/>
              </a:solidFill>
            </a:endParaRPr>
          </a:p>
          <a:p>
            <a:pPr marL="457200" lvl="0" indent="-457200" defTabSz="91440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arenR"/>
            </a:pPr>
            <a:r>
              <a:rPr lang="zh-TW" altLang="en-US" sz="2000" dirty="0">
                <a:solidFill>
                  <a:prstClr val="black"/>
                </a:solidFill>
              </a:rPr>
              <a:t>能有層次堆疊。</a:t>
            </a:r>
            <a:endParaRPr lang="en-US" altLang="zh-TW" sz="2000" dirty="0">
              <a:solidFill>
                <a:prstClr val="black"/>
              </a:solidFill>
            </a:endParaRPr>
          </a:p>
          <a:p>
            <a:pPr marL="457200" lvl="0" indent="-457200" defTabSz="91440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arenR"/>
            </a:pPr>
            <a:endParaRPr lang="en-US" altLang="zh-TW" sz="2000" dirty="0">
              <a:solidFill>
                <a:prstClr val="black"/>
              </a:solidFill>
            </a:endParaRPr>
          </a:p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</a:pPr>
            <a:endParaRPr lang="en-US" altLang="zh-TW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65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50EE7375-4993-4732-A692-EE89B69E1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solidFill>
                  <a:srgbClr val="FFFFFF"/>
                </a:solidFill>
              </a:rPr>
              <a:t>家庭教育</a:t>
            </a:r>
            <a:r>
              <a:rPr lang="en-US" altLang="zh-TW" sz="4800" dirty="0">
                <a:solidFill>
                  <a:srgbClr val="FFFFFF"/>
                </a:solidFill>
              </a:rPr>
              <a:t>&amp;</a:t>
            </a:r>
            <a:br>
              <a:rPr lang="en-US" altLang="zh-TW" sz="4800" dirty="0">
                <a:solidFill>
                  <a:srgbClr val="FFFFFF"/>
                </a:solidFill>
              </a:rPr>
            </a:br>
            <a:r>
              <a:rPr lang="zh-TW" altLang="en-US" sz="4800" dirty="0">
                <a:solidFill>
                  <a:srgbClr val="FFFFFF"/>
                </a:solidFill>
              </a:rPr>
              <a:t>技職參訪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417A51-DCF1-4376-9FEF-B59F9B527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324" y="897774"/>
            <a:ext cx="5460256" cy="560613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</a:rPr>
              <a:t>融入第二次段考前學校行事</a:t>
            </a:r>
            <a:endParaRPr lang="en-US" altLang="zh-TW" sz="2800" b="1" dirty="0"/>
          </a:p>
          <a:p>
            <a:r>
              <a:rPr lang="en-US" altLang="zh-TW" sz="3200" b="1" dirty="0"/>
              <a:t>Family Tree</a:t>
            </a:r>
          </a:p>
          <a:p>
            <a:r>
              <a:rPr lang="en-US" altLang="zh-TW" sz="3200" b="1" dirty="0"/>
              <a:t>Occupation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5240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78300" y="1840234"/>
            <a:ext cx="7823200" cy="4319266"/>
          </a:xfrm>
        </p:spPr>
        <p:txBody>
          <a:bodyPr/>
          <a:lstStyle/>
          <a:p>
            <a:r>
              <a:rPr lang="zh-TW" altLang="en-US" dirty="0"/>
              <a:t>教學目標</a:t>
            </a:r>
            <a:endParaRPr lang="en-US" altLang="zh-TW" dirty="0"/>
          </a:p>
          <a:p>
            <a:pPr marL="457200" indent="-457200">
              <a:buFont typeface="+mj-lt"/>
              <a:buAutoNum type="arabicParenR"/>
            </a:pPr>
            <a:r>
              <a:rPr lang="zh-TW" altLang="en-US" dirty="0"/>
              <a:t>能了解親屬關係與正確稱謂。</a:t>
            </a:r>
          </a:p>
          <a:p>
            <a:pPr marL="457200" indent="-457200">
              <a:buFont typeface="+mj-lt"/>
              <a:buAutoNum type="arabicParenR"/>
            </a:pPr>
            <a:r>
              <a:rPr lang="zh-TW" altLang="en-US" dirty="0"/>
              <a:t>學習常見職業的英文並探索未來想從事的職業。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教學策略</a:t>
            </a:r>
            <a:endParaRPr lang="en-US" altLang="zh-TW" dirty="0"/>
          </a:p>
          <a:p>
            <a:pPr marL="457200" indent="-457200">
              <a:buFont typeface="+mj-lt"/>
              <a:buAutoNum type="arabicParenR"/>
            </a:pPr>
            <a:r>
              <a:rPr lang="zh-TW" altLang="en-US" dirty="0"/>
              <a:t>繪本融入：圖文呈現，讓學生更好理解並學習畫出自己的家庭樹。</a:t>
            </a:r>
            <a:endParaRPr lang="en-US" altLang="zh-TW" dirty="0"/>
          </a:p>
          <a:p>
            <a:pPr marL="457200" lvl="0" indent="-457200">
              <a:buClr>
                <a:srgbClr val="D34817">
                  <a:lumMod val="75000"/>
                </a:srgbClr>
              </a:buClr>
              <a:buFont typeface="+mj-lt"/>
              <a:buAutoNum type="arabicParenR"/>
            </a:pPr>
            <a:r>
              <a:rPr lang="zh-TW" altLang="en-US" dirty="0">
                <a:solidFill>
                  <a:prstClr val="black"/>
                </a:solidFill>
              </a:rPr>
              <a:t>口語練習</a:t>
            </a:r>
            <a:r>
              <a:rPr lang="zh-TW" altLang="en-US" dirty="0"/>
              <a:t>：上台分享自己的家人與其職業。</a:t>
            </a:r>
            <a:endParaRPr lang="en-US" altLang="zh-TW" dirty="0"/>
          </a:p>
          <a:p>
            <a:pPr marL="457200" lvl="0" indent="-457200">
              <a:buClr>
                <a:srgbClr val="D34817">
                  <a:lumMod val="75000"/>
                </a:srgbClr>
              </a:buClr>
              <a:buFont typeface="+mj-lt"/>
              <a:buAutoNum type="arabicParenR"/>
            </a:pPr>
            <a:r>
              <a:rPr lang="zh-TW" altLang="en-US" dirty="0"/>
              <a:t>回到自身：探索未來。</a:t>
            </a:r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2" y="1745617"/>
            <a:ext cx="3714448" cy="371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72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50EE7375-4993-4732-A692-EE89B69E1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solidFill>
                  <a:srgbClr val="FFFFFF"/>
                </a:solidFill>
              </a:rPr>
              <a:t>眾閱悅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417A51-DCF1-4376-9FEF-B59F9B527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324" y="897774"/>
            <a:ext cx="5460256" cy="560613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</a:rPr>
              <a:t>融入第二次段考前學校行事</a:t>
            </a:r>
            <a:endParaRPr lang="en-US" altLang="zh-TW" sz="2800" b="1" dirty="0"/>
          </a:p>
          <a:p>
            <a:r>
              <a:rPr lang="zh-TW" altLang="en-US" sz="3200" b="1" dirty="0"/>
              <a:t>英文連續體</a:t>
            </a:r>
            <a:endParaRPr lang="en-US" altLang="zh-TW" sz="3200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796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7552" y="812800"/>
            <a:ext cx="10061448" cy="5003800"/>
          </a:xfrm>
        </p:spPr>
        <p:txBody>
          <a:bodyPr/>
          <a:lstStyle/>
          <a:p>
            <a:r>
              <a:rPr lang="zh-TW" altLang="en-US" dirty="0"/>
              <a:t>教學目標</a:t>
            </a:r>
            <a:endParaRPr lang="en-US" altLang="zh-TW" dirty="0"/>
          </a:p>
          <a:p>
            <a:pPr marL="457200" indent="-457200">
              <a:buFont typeface="+mj-lt"/>
              <a:buAutoNum type="arabicParenR"/>
            </a:pPr>
            <a:r>
              <a:rPr lang="zh-TW" altLang="en-US" dirty="0"/>
              <a:t>能辨認並使用不同英文字體。</a:t>
            </a:r>
            <a:endParaRPr lang="en-US" altLang="zh-TW" dirty="0"/>
          </a:p>
          <a:p>
            <a:pPr marL="457200" indent="-457200">
              <a:buFont typeface="+mj-lt"/>
              <a:buAutoNum type="arabicParenR"/>
            </a:pPr>
            <a:r>
              <a:rPr lang="zh-TW" altLang="en-US" dirty="0"/>
              <a:t>能了解過去，很多歷史文獻都是用草書書寫。</a:t>
            </a:r>
            <a:endParaRPr lang="en-US" altLang="zh-TW" dirty="0"/>
          </a:p>
          <a:p>
            <a:pPr marL="457200" indent="-457200">
              <a:buFont typeface="+mj-lt"/>
              <a:buAutoNum type="arabicParenR"/>
            </a:pPr>
            <a:r>
              <a:rPr lang="zh-TW" altLang="en-US" dirty="0"/>
              <a:t>學習欣賞視覺上的美感。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dirty="0"/>
              <a:t>教學策略</a:t>
            </a:r>
            <a:r>
              <a:rPr lang="en-US" altLang="zh-TW" dirty="0"/>
              <a:t>-</a:t>
            </a:r>
            <a:r>
              <a:rPr lang="zh-TW" altLang="en-US" dirty="0"/>
              <a:t>文字美學結合書籤</a:t>
            </a:r>
            <a:endParaRPr lang="en-US" altLang="zh-TW" dirty="0"/>
          </a:p>
          <a:p>
            <a:pPr marL="457200" indent="-457200">
              <a:buFont typeface="+mj-lt"/>
              <a:buAutoNum type="arabicParenR"/>
            </a:pPr>
            <a:r>
              <a:rPr lang="zh-TW" altLang="en-US" dirty="0"/>
              <a:t>融入生活情境。</a:t>
            </a:r>
            <a:endParaRPr lang="en-US" altLang="zh-TW" dirty="0"/>
          </a:p>
          <a:p>
            <a:pPr marL="457200" indent="-457200">
              <a:buFont typeface="+mj-lt"/>
              <a:buAutoNum type="arabicParenR"/>
            </a:pPr>
            <a:r>
              <a:rPr lang="zh-TW" altLang="en-US" dirty="0"/>
              <a:t>增加字體使用時機及閱讀動機。</a:t>
            </a:r>
          </a:p>
          <a:p>
            <a:endParaRPr lang="zh-TW" altLang="en-US" dirty="0"/>
          </a:p>
        </p:txBody>
      </p:sp>
      <p:pic>
        <p:nvPicPr>
          <p:cNvPr id="5122" name="Picture 2" descr="C:\Users\user\Desktop\34DFA7F0-85F0-47A7-9338-E4E49CCC2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073701"/>
            <a:ext cx="3987800" cy="490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S__19644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4330700"/>
            <a:ext cx="2964671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203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555</Words>
  <Application>Microsoft Office PowerPoint</Application>
  <PresentationFormat>寬螢幕</PresentationFormat>
  <Paragraphs>63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微軟正黑體</vt:lpstr>
      <vt:lpstr>標楷體</vt:lpstr>
      <vt:lpstr>Calibri</vt:lpstr>
      <vt:lpstr>Rockwell</vt:lpstr>
      <vt:lpstr>Rockwell Condensed</vt:lpstr>
      <vt:lpstr>Rockwell Extra Bold</vt:lpstr>
      <vt:lpstr>Wingdings</vt:lpstr>
      <vt:lpstr>木刻字型</vt:lpstr>
      <vt:lpstr>109學年度第二學期 領域會議 英文科</vt:lpstr>
      <vt:lpstr>Easter</vt:lpstr>
      <vt:lpstr>PowerPoint 簡報</vt:lpstr>
      <vt:lpstr>合唱團</vt:lpstr>
      <vt:lpstr>PowerPoint 簡報</vt:lpstr>
      <vt:lpstr>家庭教育&amp; 技職參訪</vt:lpstr>
      <vt:lpstr>PowerPoint 簡報</vt:lpstr>
      <vt:lpstr>眾閱悅</vt:lpstr>
      <vt:lpstr>PowerPoint 簡報</vt:lpstr>
      <vt:lpstr>教學輔導計畫報告-曼曼</vt:lpstr>
      <vt:lpstr>教學輔導計畫報告-頻頻</vt:lpstr>
      <vt:lpstr>Thanks for your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109學年度第一學期 第二次教學領域研究會議 英文領域</dc:title>
  <dc:creator>幸甄 楊</dc:creator>
  <cp:lastModifiedBy>user</cp:lastModifiedBy>
  <cp:revision>67</cp:revision>
  <dcterms:created xsi:type="dcterms:W3CDTF">2020-11-25T05:35:23Z</dcterms:created>
  <dcterms:modified xsi:type="dcterms:W3CDTF">2021-06-24T02:21:26Z</dcterms:modified>
</cp:coreProperties>
</file>